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
  </p:notesMasterIdLst>
  <p:sldIdLst>
    <p:sldId id="257" r:id="rId3"/>
    <p:sldId id="598" r:id="rId5"/>
    <p:sldId id="626" r:id="rId6"/>
    <p:sldId id="627" r:id="rId7"/>
    <p:sldId id="624" r:id="rId8"/>
    <p:sldId id="636" r:id="rId9"/>
    <p:sldId id="638" r:id="rId10"/>
    <p:sldId id="637" r:id="rId11"/>
    <p:sldId id="632" r:id="rId12"/>
    <p:sldId id="363" r:id="rId13"/>
  </p:sldIdLst>
  <p:sldSz cx="9144000" cy="5143500" type="screen16x9"/>
  <p:notesSz cx="6858000" cy="9144000"/>
  <p:embeddedFontLst>
    <p:embeddedFont>
      <p:font typeface="微软雅黑" panose="020B0503020204020204" charset="-122"/>
      <p:regular r:id="rId17"/>
    </p:embeddedFont>
    <p:embeddedFont>
      <p:font typeface="楷体" panose="02010609060101010101" charset="-122"/>
      <p:regular r:id="rId18"/>
    </p:embeddedFont>
    <p:embeddedFont>
      <p:font typeface="Calibri" panose="020F0502020204030204" charset="0"/>
      <p:regular r:id="rId19"/>
      <p:bold r:id="rId20"/>
      <p:italic r:id="rId21"/>
      <p:boldItalic r:id="rId22"/>
    </p:embeddedFont>
    <p:embeddedFont>
      <p:font typeface="Impact" panose="020B0806030902050204" pitchFamily="34" charset="0"/>
      <p:regular r:id="rId23"/>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2FDB2607-1784-4EEB-B798-7EB5836EED8A}">
        <p14:showMediaCtrls xmlns:p14="http://schemas.microsoft.com/office/powerpoint/2010/main" val="1"/>
      </p:ext>
    </p:extLst>
  </p:showPr>
  <p:clrMru>
    <a:srgbClr val="CA09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0" d="100"/>
          <a:sy n="120" d="100"/>
        </p:scale>
        <p:origin x="-1140" y="-486"/>
      </p:cViewPr>
      <p:guideLst>
        <p:guide orient="horz" pos="1709"/>
        <p:guide pos="2876"/>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font" Target="fonts/font7.fntdata"/><Relationship Id="rId22" Type="http://schemas.openxmlformats.org/officeDocument/2006/relationships/font" Target="fonts/font6.fntdata"/><Relationship Id="rId21" Type="http://schemas.openxmlformats.org/officeDocument/2006/relationships/font" Target="fonts/font5.fntdata"/><Relationship Id="rId20" Type="http://schemas.openxmlformats.org/officeDocument/2006/relationships/font" Target="fonts/font4.fntdata"/><Relationship Id="rId2" Type="http://schemas.openxmlformats.org/officeDocument/2006/relationships/theme" Target="theme/theme1.xml"/><Relationship Id="rId19" Type="http://schemas.openxmlformats.org/officeDocument/2006/relationships/font" Target="fonts/font3.fntdata"/><Relationship Id="rId18" Type="http://schemas.openxmlformats.org/officeDocument/2006/relationships/font" Target="fonts/font2.fntdata"/><Relationship Id="rId17" Type="http://schemas.openxmlformats.org/officeDocument/2006/relationships/font" Target="fonts/font1.fntdata"/><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3D06D9-27C4-4576-B2DC-9DFBB3BB360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788D2A-ED99-4DC2-9DFC-DAB6C4E2FE6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E788D2A-ED99-4DC2-9DFC-DAB6C4E2FE6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E788D2A-ED99-4DC2-9DFC-DAB6C4E2FE6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E788D2A-ED99-4DC2-9DFC-DAB6C4E2FE6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title"/>
          </p:nvPr>
        </p:nvSpPr>
        <p:spPr>
          <a:xfrm>
            <a:off x="457200" y="76835"/>
            <a:ext cx="3618230" cy="372745"/>
          </a:xfrm>
          <a:prstGeom prst="rect">
            <a:avLst/>
          </a:prstGeom>
        </p:spPr>
        <p:txBody>
          <a:bodyPr/>
          <a:lstStyle>
            <a:lvl1pPr>
              <a:defRPr sz="1800"/>
            </a:lvl1pPr>
          </a:lstStyle>
          <a:p>
            <a:pPr fontAlgn="base"/>
            <a:r>
              <a:rPr lang="zh-CN" altLang="en-US" strike="noStrike" noProof="1" smtClean="0"/>
              <a:t>单击此处编辑母版标题样式</a:t>
            </a:r>
            <a:endParaRPr lang="zh-CN" altLang="en-US" strike="noStrike" noProof="1"/>
          </a:p>
        </p:txBody>
      </p:sp>
      <p:sp>
        <p:nvSpPr>
          <p:cNvPr id="23" name="文本占位符 22"/>
          <p:cNvSpPr>
            <a:spLocks noGrp="1"/>
          </p:cNvSpPr>
          <p:nvPr>
            <p:ph type="body" idx="13"/>
          </p:nvPr>
        </p:nvSpPr>
        <p:spPr>
          <a:xfrm>
            <a:off x="467360" y="706120"/>
            <a:ext cx="8199755" cy="3679190"/>
          </a:xfrm>
          <a:prstGeom prst="rect">
            <a:avLst/>
          </a:prstGeom>
        </p:spPr>
        <p:txBody>
          <a:bodyPr vert="horz" lIns="91440" tIns="45720" rIns="91440" bIns="45720" rtlCol="0">
            <a:normAutofit/>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6835"/>
            <a:ext cx="5960745" cy="372745"/>
          </a:xfrm>
          <a:prstGeom prst="rect">
            <a:avLst/>
          </a:prstGeom>
        </p:spPr>
        <p:txBody>
          <a:bodyPr/>
          <a:lstStyle>
            <a:lvl1pPr>
              <a:defRPr sz="1800"/>
            </a:lvl1pPr>
          </a:lstStyle>
          <a:p>
            <a:pPr fontAlgn="base"/>
            <a:r>
              <a:rPr lang="zh-CN" altLang="en-US" strike="noStrike" noProof="1" smtClean="0"/>
              <a:t>单击此处编辑母版标题样式</a:t>
            </a:r>
            <a:endParaRPr lang="zh-CN" altLang="en-US" strike="noStrike" noProof="1"/>
          </a:p>
        </p:txBody>
      </p:sp>
      <p:sp>
        <p:nvSpPr>
          <p:cNvPr id="23" name="文本占位符 22"/>
          <p:cNvSpPr>
            <a:spLocks noGrp="1"/>
          </p:cNvSpPr>
          <p:nvPr>
            <p:ph type="body" idx="13"/>
          </p:nvPr>
        </p:nvSpPr>
        <p:spPr>
          <a:xfrm>
            <a:off x="467360" y="706120"/>
            <a:ext cx="8199755" cy="3679190"/>
          </a:xfrm>
          <a:prstGeom prst="rect">
            <a:avLst/>
          </a:prstGeom>
        </p:spPr>
        <p:txBody>
          <a:bodyPr vert="horz" lIns="91440" tIns="45720" rIns="91440" bIns="45720" rtlCol="0">
            <a:normAutofit/>
          </a:bodyPr>
          <a:lstStyle>
            <a:lvl1pPr>
              <a:lnSpc>
                <a:spcPct val="150000"/>
              </a:lnSpc>
              <a:defRPr sz="1600"/>
            </a:lvl1pPr>
            <a:lvl2pPr>
              <a:lnSpc>
                <a:spcPct val="150000"/>
              </a:lnSpc>
              <a:defRPr/>
            </a:lvl2pPr>
            <a:lvl3pPr>
              <a:lnSpc>
                <a:spcPct val="150000"/>
              </a:lnSpc>
              <a:defRPr/>
            </a:lvl3pPr>
            <a:lvl4pPr>
              <a:lnSpc>
                <a:spcPct val="150000"/>
              </a:lnSpc>
              <a:defRPr/>
            </a:lvl4pPr>
            <a:lvl5pPr>
              <a:lnSpc>
                <a:spcPct val="150000"/>
              </a:lnSpc>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35" y="-20955"/>
            <a:ext cx="9145270" cy="4751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组合 12"/>
          <p:cNvGrpSpPr/>
          <p:nvPr userDrawn="1"/>
        </p:nvGrpSpPr>
        <p:grpSpPr>
          <a:xfrm>
            <a:off x="-6350" y="4730750"/>
            <a:ext cx="9157335" cy="424815"/>
            <a:chOff x="-18879" y="5984701"/>
            <a:chExt cx="9157124" cy="583433"/>
          </a:xfrm>
        </p:grpSpPr>
        <p:sp>
          <p:nvSpPr>
            <p:cNvPr id="14" name="矩形 13"/>
            <p:cNvSpPr/>
            <p:nvPr userDrawn="1"/>
          </p:nvSpPr>
          <p:spPr>
            <a:xfrm>
              <a:off x="-18879" y="6028134"/>
              <a:ext cx="9157124" cy="5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userDrawn="1"/>
          </p:nvCxnSpPr>
          <p:spPr>
            <a:xfrm>
              <a:off x="-12700" y="5984701"/>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2" name="矩形 11"/>
          <p:cNvSpPr/>
          <p:nvPr userDrawn="1"/>
        </p:nvSpPr>
        <p:spPr>
          <a:xfrm>
            <a:off x="-12700" y="-21590"/>
            <a:ext cx="9144635" cy="475234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标题 7"/>
          <p:cNvSpPr>
            <a:spLocks noGrp="1"/>
          </p:cNvSpPr>
          <p:nvPr>
            <p:ph type="title"/>
          </p:nvPr>
        </p:nvSpPr>
        <p:spPr>
          <a:xfrm>
            <a:off x="457200" y="9599"/>
            <a:ext cx="8229600" cy="532285"/>
          </a:xfrm>
        </p:spPr>
        <p:txBody>
          <a:bodyPr>
            <a:noAutofit/>
          </a:bodyPr>
          <a:lstStyle>
            <a:lvl1pPr algn="l">
              <a:defRPr sz="2400" b="1">
                <a:solidFill>
                  <a:schemeClr val="accent1"/>
                </a:solidFill>
              </a:defRPr>
            </a:lvl1pPr>
          </a:lstStyle>
          <a:p>
            <a:r>
              <a:rPr lang="zh-CN" altLang="en-US" dirty="0" smtClean="0"/>
              <a:t>单击此处编辑母版标题样式</a:t>
            </a:r>
            <a:endParaRPr lang="zh-CN" altLang="en-US" dirty="0"/>
          </a:p>
        </p:txBody>
      </p:sp>
      <p:sp>
        <p:nvSpPr>
          <p:cNvPr id="16" name="矩形 15"/>
          <p:cNvSpPr/>
          <p:nvPr userDrawn="1"/>
        </p:nvSpPr>
        <p:spPr>
          <a:xfrm>
            <a:off x="251520" y="209136"/>
            <a:ext cx="144016"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userDrawn="1"/>
        </p:nvCxnSpPr>
        <p:spPr>
          <a:xfrm>
            <a:off x="-12700" y="483771"/>
            <a:ext cx="9163262"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文本框 19"/>
          <p:cNvSpPr txBox="1"/>
          <p:nvPr userDrawn="1"/>
        </p:nvSpPr>
        <p:spPr>
          <a:xfrm>
            <a:off x="7071360" y="4782820"/>
            <a:ext cx="2000885" cy="306705"/>
          </a:xfrm>
          <a:prstGeom prst="rect">
            <a:avLst/>
          </a:prstGeom>
          <a:noFill/>
        </p:spPr>
        <p:txBody>
          <a:bodyPr wrap="square" rtlCol="0">
            <a:spAutoFit/>
          </a:bodyPr>
          <a:p>
            <a:pPr algn="ctr"/>
            <a:r>
              <a:rPr lang="zh-CN" altLang="en-US" sz="1400" b="1">
                <a:solidFill>
                  <a:schemeClr val="bg1"/>
                </a:solidFill>
                <a:latin typeface="+mn-ea"/>
              </a:rPr>
              <a:t>龙泽交易天机</a:t>
            </a:r>
            <a:endParaRPr lang="zh-CN" altLang="en-US" sz="1400" b="1">
              <a:solidFill>
                <a:schemeClr val="bg1"/>
              </a:solidFill>
              <a:latin typeface="+mn-ea"/>
            </a:endParaRPr>
          </a:p>
        </p:txBody>
      </p:sp>
      <p:sp>
        <p:nvSpPr>
          <p:cNvPr id="23" name="文本占位符 22"/>
          <p:cNvSpPr>
            <a:spLocks noGrp="1"/>
          </p:cNvSpPr>
          <p:nvPr>
            <p:ph type="body" idx="13"/>
          </p:nvPr>
        </p:nvSpPr>
        <p:spPr>
          <a:xfrm>
            <a:off x="467360" y="706120"/>
            <a:ext cx="8199755" cy="3679190"/>
          </a:xfrm>
          <a:prstGeom prst="rect">
            <a:avLst/>
          </a:prstGeom>
        </p:spPr>
        <p:txBody>
          <a:bodyPr vert="horz" lIns="91440" tIns="45720" rIns="91440" bIns="45720" rtlCol="0">
            <a:normAutofit/>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1031" name="TextBox 10"/>
          <p:cNvSpPr txBox="1"/>
          <p:nvPr userDrawn="1"/>
        </p:nvSpPr>
        <p:spPr>
          <a:xfrm>
            <a:off x="996315" y="4822190"/>
            <a:ext cx="6163310" cy="227965"/>
          </a:xfrm>
          <a:prstGeom prst="rect">
            <a:avLst/>
          </a:prstGeom>
          <a:noFill/>
          <a:ln w="9525">
            <a:noFill/>
          </a:ln>
        </p:spPr>
        <p:txBody>
          <a:bodyPr lIns="0" anchor="t"/>
          <a:p>
            <a:pPr lvl="0"/>
            <a:r>
              <a:rPr lang="en-US" altLang="x-none" sz="1000" dirty="0">
                <a:solidFill>
                  <a:schemeClr val="bg1"/>
                </a:solidFill>
                <a:latin typeface="微软雅黑" panose="020B0503020204020204" charset="-122"/>
                <a:ea typeface="微软雅黑" panose="020B0503020204020204" charset="-122"/>
              </a:rPr>
              <a:t>©</a:t>
            </a:r>
            <a:r>
              <a:rPr lang="zh-CN" altLang="en-US" sz="1000" dirty="0">
                <a:solidFill>
                  <a:schemeClr val="bg1"/>
                </a:solidFill>
                <a:latin typeface="微软雅黑" panose="020B0503020204020204" charset="-122"/>
                <a:ea typeface="微软雅黑" panose="020B0503020204020204" charset="-122"/>
              </a:rPr>
              <a:t>本培训教材属于正福操盘手内部高级培训教材！本教材只对内部学员公开，请严格保密！</a:t>
            </a:r>
            <a:r>
              <a:rPr lang="en-US" altLang="x-none" sz="1000" dirty="0">
                <a:solidFill>
                  <a:schemeClr val="bg1"/>
                </a:solidFill>
                <a:latin typeface="微软雅黑" panose="020B0503020204020204" charset="-122"/>
                <a:ea typeface="微软雅黑" panose="020B0503020204020204" charset="-122"/>
              </a:rPr>
              <a:t> </a:t>
            </a:r>
            <a:endParaRPr lang="en-US" altLang="x-none" sz="1000" dirty="0">
              <a:solidFill>
                <a:schemeClr val="bg1"/>
              </a:solidFill>
              <a:latin typeface="微软雅黑" panose="020B0503020204020204" charset="-122"/>
              <a:ea typeface="微软雅黑" panose="020B0503020204020204" charset="-122"/>
            </a:endParaRPr>
          </a:p>
        </p:txBody>
      </p:sp>
      <p:sp>
        <p:nvSpPr>
          <p:cNvPr id="2" name="文本框 1"/>
          <p:cNvSpPr txBox="1"/>
          <p:nvPr userDrawn="1"/>
        </p:nvSpPr>
        <p:spPr>
          <a:xfrm>
            <a:off x="8677275" y="4244975"/>
            <a:ext cx="753745" cy="274320"/>
          </a:xfrm>
          <a:prstGeom prst="rect">
            <a:avLst/>
          </a:prstGeom>
          <a:noFill/>
        </p:spPr>
        <p:txBody>
          <a:bodyPr wrap="square" rtlCol="0">
            <a:spAutoFit/>
          </a:bodyPr>
          <a:p>
            <a:fld id="{9A0DB2DC-4C9A-4742-B13C-FB6460FD3503}" type="slidenum">
              <a:rPr lang="zh-CN" altLang="en-US" sz="1200">
                <a:solidFill>
                  <a:srgbClr val="C00000"/>
                </a:solidFill>
              </a:rPr>
            </a:fld>
            <a:endParaRPr lang="en-US" altLang="zh-CN" sz="1200">
              <a:solidFill>
                <a:srgbClr val="C00000"/>
              </a:solidFill>
            </a:endParaRPr>
          </a:p>
        </p:txBody>
      </p:sp>
      <p:sp>
        <p:nvSpPr>
          <p:cNvPr id="1030" name="矩形 14"/>
          <p:cNvSpPr/>
          <p:nvPr userDrawn="1"/>
        </p:nvSpPr>
        <p:spPr>
          <a:xfrm>
            <a:off x="6772910" y="11430"/>
            <a:ext cx="2385695" cy="275590"/>
          </a:xfrm>
          <a:prstGeom prst="rect">
            <a:avLst/>
          </a:prstGeom>
          <a:noFill/>
          <a:ln w="9525">
            <a:noFill/>
          </a:ln>
        </p:spPr>
        <p:txBody>
          <a:bodyPr wrap="square" anchor="t">
            <a:spAutoFit/>
          </a:bodyPr>
          <a:p>
            <a:pPr lvl="0" indent="0"/>
            <a:r>
              <a:rPr lang="zh-CN" sz="1200" b="1"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rPr>
              <a:t>专家论股</a:t>
            </a:r>
            <a:r>
              <a:rPr lang="en-US" altLang="zh-CN" sz="1200" b="1"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rPr>
              <a:t>——</a:t>
            </a:r>
            <a:r>
              <a:rPr lang="zh-CN" altLang="zh-CN" sz="1200" b="1"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rPr>
              <a:t>龙泽</a:t>
            </a:r>
            <a:r>
              <a:rPr lang="zh-CN" altLang="en-US" sz="1200" b="1"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rPr>
              <a:t>操盘实战经典</a:t>
            </a:r>
            <a:endParaRPr lang="zh-CN" altLang="en-US" sz="1200" b="1" dirty="0">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914400" rtl="0" eaLnBrk="1" latinLnBrk="0" hangingPunct="1">
        <a:spcBef>
          <a:spcPct val="0"/>
        </a:spcBef>
        <a:buNone/>
        <a:defRPr sz="2000" b="1"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Wingdings" panose="05000000000000000000" charset="0"/>
        <a:buChar char="Ø"/>
        <a:defRPr sz="2000" kern="1200">
          <a:solidFill>
            <a:schemeClr val="accent1"/>
          </a:solidFill>
          <a:latin typeface="微软雅黑" panose="020B0503020204020204" charset="-122"/>
          <a:ea typeface="微软雅黑" panose="020B0503020204020204" charset="-122"/>
          <a:cs typeface="+mn-cs"/>
        </a:defRPr>
      </a:lvl1pPr>
      <a:lvl2pPr marL="742950" indent="-285750" algn="l" defTabSz="914400" rtl="0" eaLnBrk="1" latinLnBrk="0" hangingPunct="1">
        <a:spcBef>
          <a:spcPct val="20000"/>
        </a:spcBef>
        <a:buFont typeface="Arial" panose="020B0604020202020204" pitchFamily="34" charset="0"/>
        <a:buChar char="•"/>
        <a:defRPr sz="1600" kern="1200">
          <a:solidFill>
            <a:schemeClr val="accen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accen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accen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accen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 name="图片 132"/>
          <p:cNvPicPr>
            <a:picLocks noChangeAspect="1"/>
          </p:cNvPicPr>
          <p:nvPr/>
        </p:nvPicPr>
        <p:blipFill>
          <a:blip r:embed="rId1">
            <a:extLst>
              <a:ext uri="{28A0092B-C50C-407E-A947-70E740481C1C}">
                <a14:useLocalDpi xmlns:a14="http://schemas.microsoft.com/office/drawing/2010/main" val="0"/>
              </a:ext>
            </a:extLst>
          </a:blip>
          <a:srcRect b="11478"/>
          <a:stretch>
            <a:fillRect/>
          </a:stretch>
        </p:blipFill>
        <p:spPr bwMode="auto">
          <a:xfrm>
            <a:off x="6985" y="-88900"/>
            <a:ext cx="9177655" cy="4631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 name="Rectangle 13"/>
          <p:cNvSpPr txBox="1">
            <a:spLocks noChangeArrowheads="1"/>
          </p:cNvSpPr>
          <p:nvPr/>
        </p:nvSpPr>
        <p:spPr bwMode="auto">
          <a:xfrm>
            <a:off x="-18415" y="1480820"/>
            <a:ext cx="9181465" cy="2858135"/>
          </a:xfrm>
          <a:prstGeom prst="rect">
            <a:avLst/>
          </a:prstGeom>
          <a:noFill/>
          <a:ln w="9525">
            <a:noFill/>
            <a:miter lim="800000"/>
          </a:ln>
          <a:effectLst/>
        </p:spPr>
        <p:txBody>
          <a:bodyPr lIns="91419" tIns="45709" rIns="91419" bIns="45709" anchor="ctr"/>
          <a:lstStyle>
            <a:lvl1pPr marL="342900" indent="-342900" eaLnBrk="0" hangingPunct="0">
              <a:defRPr i="1">
                <a:solidFill>
                  <a:schemeClr val="tx1"/>
                </a:solidFill>
                <a:latin typeface="Arial" panose="020B0604020202020204" pitchFamily="34" charset="0"/>
                <a:ea typeface="宋体" panose="02010600030101010101" pitchFamily="2" charset="-122"/>
              </a:defRPr>
            </a:lvl1pPr>
            <a:lvl2pPr marL="742950" indent="-285750" eaLnBrk="0" hangingPunct="0">
              <a:defRPr i="1">
                <a:solidFill>
                  <a:schemeClr val="tx1"/>
                </a:solidFill>
                <a:latin typeface="Arial" panose="020B0604020202020204" pitchFamily="34" charset="0"/>
                <a:ea typeface="宋体" panose="02010600030101010101" pitchFamily="2" charset="-122"/>
              </a:defRPr>
            </a:lvl2pPr>
            <a:lvl3pPr marL="1143000" indent="-228600" eaLnBrk="0" hangingPunct="0">
              <a:defRPr i="1">
                <a:solidFill>
                  <a:schemeClr val="tx1"/>
                </a:solidFill>
                <a:latin typeface="Arial" panose="020B0604020202020204" pitchFamily="34" charset="0"/>
                <a:ea typeface="宋体" panose="02010600030101010101" pitchFamily="2" charset="-122"/>
              </a:defRPr>
            </a:lvl3pPr>
            <a:lvl4pPr marL="1600200" indent="-228600" eaLnBrk="0" hangingPunct="0">
              <a:defRPr i="1">
                <a:solidFill>
                  <a:schemeClr val="tx1"/>
                </a:solidFill>
                <a:latin typeface="Arial" panose="020B0604020202020204" pitchFamily="34" charset="0"/>
                <a:ea typeface="宋体" panose="02010600030101010101" pitchFamily="2" charset="-122"/>
              </a:defRPr>
            </a:lvl4pPr>
            <a:lvl5pPr marL="2057400" indent="-228600" eaLnBrk="0" hangingPunct="0">
              <a:defRPr i="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9pPr>
          </a:lstStyle>
          <a:p>
            <a:pPr algn="ctr" eaLnBrk="1" fontAlgn="auto" hangingPunct="1">
              <a:lnSpc>
                <a:spcPts val="5700"/>
              </a:lnSpc>
              <a:spcBef>
                <a:spcPts val="0"/>
              </a:spcBef>
            </a:pPr>
            <a:r>
              <a:rPr lang="zh-CN" altLang="en-US" sz="3600" b="1" i="0" dirty="0" smtClean="0">
                <a:solidFill>
                  <a:schemeClr val="accent1"/>
                </a:solidFill>
                <a:latin typeface="+mn-lt"/>
                <a:ea typeface="+mn-ea"/>
                <a:cs typeface="+mn-ea"/>
                <a:sym typeface="+mn-lt"/>
              </a:rPr>
              <a:t>龙泽交易天机</a:t>
            </a:r>
            <a:endParaRPr lang="zh-CN" altLang="en-US" sz="3600" b="1" i="0" dirty="0" smtClean="0">
              <a:solidFill>
                <a:schemeClr val="accent1"/>
              </a:solidFill>
              <a:latin typeface="+mn-lt"/>
              <a:ea typeface="+mn-ea"/>
              <a:cs typeface="+mn-ea"/>
              <a:sym typeface="+mn-lt"/>
            </a:endParaRPr>
          </a:p>
          <a:p>
            <a:pPr algn="ctr" eaLnBrk="1" fontAlgn="auto" hangingPunct="1">
              <a:lnSpc>
                <a:spcPts val="5700"/>
              </a:lnSpc>
              <a:spcBef>
                <a:spcPts val="0"/>
              </a:spcBef>
            </a:pPr>
            <a:r>
              <a:rPr lang="zh-CN" sz="2800" b="1" i="0" dirty="0" smtClean="0">
                <a:solidFill>
                  <a:schemeClr val="accent1"/>
                </a:solidFill>
                <a:latin typeface="+mn-lt"/>
                <a:ea typeface="+mn-ea"/>
                <a:cs typeface="+mn-ea"/>
                <a:sym typeface="+mn-lt"/>
              </a:rPr>
              <a:t>黑马在线</a:t>
            </a:r>
            <a:r>
              <a:rPr lang="en-US" altLang="zh-CN" sz="2800" b="1" i="0" dirty="0" smtClean="0">
                <a:solidFill>
                  <a:schemeClr val="accent1"/>
                </a:solidFill>
                <a:latin typeface="+mn-lt"/>
                <a:ea typeface="+mn-ea"/>
                <a:cs typeface="+mn-ea"/>
                <a:sym typeface="+mn-lt"/>
              </a:rPr>
              <a:t>——</a:t>
            </a:r>
            <a:r>
              <a:rPr lang="zh-CN" altLang="en-US" sz="2800" b="1" i="0" dirty="0" smtClean="0">
                <a:solidFill>
                  <a:schemeClr val="accent1"/>
                </a:solidFill>
                <a:latin typeface="+mn-lt"/>
                <a:ea typeface="+mn-ea"/>
                <a:cs typeface="+mn-ea"/>
                <a:sym typeface="+mn-lt"/>
              </a:rPr>
              <a:t>均线实战利器</a:t>
            </a:r>
            <a:endParaRPr lang="zh-CN" altLang="en-US" sz="2800" b="1" i="0" dirty="0" smtClean="0">
              <a:solidFill>
                <a:schemeClr val="accent1"/>
              </a:solidFill>
              <a:latin typeface="+mn-lt"/>
              <a:ea typeface="+mn-ea"/>
              <a:cs typeface="+mn-ea"/>
              <a:sym typeface="+mn-lt"/>
            </a:endParaRPr>
          </a:p>
          <a:p>
            <a:pPr algn="ctr" eaLnBrk="1" fontAlgn="auto" hangingPunct="1">
              <a:lnSpc>
                <a:spcPts val="5700"/>
              </a:lnSpc>
              <a:spcBef>
                <a:spcPts val="0"/>
              </a:spcBef>
            </a:pPr>
            <a:endParaRPr lang="zh-CN" altLang="en-US" sz="2000" b="1" i="0" dirty="0" smtClean="0">
              <a:solidFill>
                <a:schemeClr val="accent1"/>
              </a:solidFill>
              <a:latin typeface="+mn-lt"/>
              <a:ea typeface="+mn-ea"/>
              <a:cs typeface="+mn-ea"/>
              <a:sym typeface="+mn-lt"/>
            </a:endParaRPr>
          </a:p>
        </p:txBody>
      </p:sp>
      <p:cxnSp>
        <p:nvCxnSpPr>
          <p:cNvPr id="92" name="直接连接符 91"/>
          <p:cNvCxnSpPr/>
          <p:nvPr/>
        </p:nvCxnSpPr>
        <p:spPr bwMode="auto">
          <a:xfrm>
            <a:off x="2679900" y="1115556"/>
            <a:ext cx="3927710" cy="0"/>
          </a:xfrm>
          <a:prstGeom prst="line">
            <a:avLst/>
          </a:prstGeom>
          <a:ln w="28575">
            <a:solidFill>
              <a:schemeClr val="accent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3" name="TextBox 92"/>
          <p:cNvSpPr txBox="1"/>
          <p:nvPr/>
        </p:nvSpPr>
        <p:spPr>
          <a:xfrm>
            <a:off x="3136352" y="976879"/>
            <a:ext cx="2919095" cy="287020"/>
          </a:xfrm>
          <a:prstGeom prst="rect">
            <a:avLst/>
          </a:prstGeom>
          <a:solidFill>
            <a:schemeClr val="accent1"/>
          </a:solidFill>
          <a:ln>
            <a:no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zh-CN" altLang="en-US" sz="1200" b="0" dirty="0" smtClean="0">
                <a:solidFill>
                  <a:schemeClr val="bg1"/>
                </a:solidFill>
                <a:cs typeface="+mn-ea"/>
                <a:sym typeface="+mn-lt"/>
              </a:rPr>
              <a:t>资本逻辑  投资智慧  趋势为王  共赢财富 </a:t>
            </a:r>
            <a:endParaRPr lang="zh-CN" altLang="en-US" sz="1200" b="0" dirty="0">
              <a:solidFill>
                <a:schemeClr val="bg1"/>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9" advTm="0"/>
    </mc:Choice>
    <mc:Fallback>
      <p:transition advTm="0"/>
    </mc:Fallback>
  </mc:AlternateContent>
  <p:timing>
    <p:tnLst>
      <p:par>
        <p:cTn id="1" dur="indefinite" restart="never" nodeType="tmRoot"/>
      </p:par>
    </p:tnLst>
    <p:bldLst>
      <p:bldP spid="91" grpId="0" bldLvl="0" autoUpdateAnimBg="0"/>
      <p:bldP spid="91" grpId="1" bldLvl="0" autoUpdateAnimBg="0"/>
      <p:bldP spid="91" grpId="2" bldLvl="0" autoUpdateAnimBg="0"/>
      <p:bldP spid="91" grpId="3" bldLvl="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 name="图片 132"/>
          <p:cNvPicPr>
            <a:picLocks noChangeAspect="1"/>
          </p:cNvPicPr>
          <p:nvPr/>
        </p:nvPicPr>
        <p:blipFill>
          <a:blip r:embed="rId1">
            <a:extLst>
              <a:ext uri="{28A0092B-C50C-407E-A947-70E740481C1C}">
                <a14:useLocalDpi xmlns:a14="http://schemas.microsoft.com/office/drawing/2010/main" val="0"/>
              </a:ext>
            </a:extLst>
          </a:blip>
          <a:srcRect b="11281"/>
          <a:stretch>
            <a:fillRect/>
          </a:stretch>
        </p:blipFill>
        <p:spPr bwMode="auto">
          <a:xfrm>
            <a:off x="-635" y="-20955"/>
            <a:ext cx="9145270" cy="458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 name="Rectangle 13"/>
          <p:cNvSpPr txBox="1">
            <a:spLocks noChangeArrowheads="1"/>
          </p:cNvSpPr>
          <p:nvPr/>
        </p:nvSpPr>
        <p:spPr bwMode="auto">
          <a:xfrm>
            <a:off x="1752634" y="2071876"/>
            <a:ext cx="5782242" cy="523696"/>
          </a:xfrm>
          <a:prstGeom prst="rect">
            <a:avLst/>
          </a:prstGeom>
          <a:noFill/>
          <a:ln w="9525">
            <a:noFill/>
            <a:miter lim="800000"/>
          </a:ln>
          <a:effectLst/>
        </p:spPr>
        <p:txBody>
          <a:bodyPr lIns="91419" tIns="45709" rIns="91419" bIns="45709" anchor="ctr"/>
          <a:lstStyle>
            <a:lvl1pPr marL="342900" indent="-342900" eaLnBrk="0" hangingPunct="0">
              <a:defRPr i="1">
                <a:solidFill>
                  <a:schemeClr val="tx1"/>
                </a:solidFill>
                <a:latin typeface="Arial" panose="020B0604020202020204" pitchFamily="34" charset="0"/>
                <a:ea typeface="宋体" panose="02010600030101010101" pitchFamily="2" charset="-122"/>
              </a:defRPr>
            </a:lvl1pPr>
            <a:lvl2pPr marL="742950" indent="-285750" eaLnBrk="0" hangingPunct="0">
              <a:defRPr i="1">
                <a:solidFill>
                  <a:schemeClr val="tx1"/>
                </a:solidFill>
                <a:latin typeface="Arial" panose="020B0604020202020204" pitchFamily="34" charset="0"/>
                <a:ea typeface="宋体" panose="02010600030101010101" pitchFamily="2" charset="-122"/>
              </a:defRPr>
            </a:lvl2pPr>
            <a:lvl3pPr marL="1143000" indent="-228600" eaLnBrk="0" hangingPunct="0">
              <a:defRPr i="1">
                <a:solidFill>
                  <a:schemeClr val="tx1"/>
                </a:solidFill>
                <a:latin typeface="Arial" panose="020B0604020202020204" pitchFamily="34" charset="0"/>
                <a:ea typeface="宋体" panose="02010600030101010101" pitchFamily="2" charset="-122"/>
              </a:defRPr>
            </a:lvl3pPr>
            <a:lvl4pPr marL="1600200" indent="-228600" eaLnBrk="0" hangingPunct="0">
              <a:defRPr i="1">
                <a:solidFill>
                  <a:schemeClr val="tx1"/>
                </a:solidFill>
                <a:latin typeface="Arial" panose="020B0604020202020204" pitchFamily="34" charset="0"/>
                <a:ea typeface="宋体" panose="02010600030101010101" pitchFamily="2" charset="-122"/>
              </a:defRPr>
            </a:lvl4pPr>
            <a:lvl5pPr marL="2057400" indent="-228600" eaLnBrk="0" hangingPunct="0">
              <a:defRPr i="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i="1">
                <a:solidFill>
                  <a:schemeClr val="tx1"/>
                </a:solidFill>
                <a:latin typeface="Arial" panose="020B0604020202020204" pitchFamily="34" charset="0"/>
                <a:ea typeface="宋体" panose="02010600030101010101" pitchFamily="2" charset="-122"/>
              </a:defRPr>
            </a:lvl9pPr>
          </a:lstStyle>
          <a:p>
            <a:pPr algn="ctr" eaLnBrk="1" hangingPunct="1">
              <a:lnSpc>
                <a:spcPts val="4200"/>
              </a:lnSpc>
              <a:spcBef>
                <a:spcPct val="20000"/>
              </a:spcBef>
            </a:pPr>
            <a:r>
              <a:rPr lang="zh-CN" altLang="en-US" sz="3600" b="1" i="0" dirty="0">
                <a:solidFill>
                  <a:schemeClr val="accent1"/>
                </a:solidFill>
                <a:latin typeface="+mn-lt"/>
                <a:ea typeface="+mn-ea"/>
                <a:cs typeface="+mn-ea"/>
                <a:sym typeface="+mn-lt"/>
              </a:rPr>
              <a:t>感谢您的观赏</a:t>
            </a:r>
            <a:endParaRPr lang="zh-CN" altLang="en-US" sz="3600" b="1" i="0" dirty="0">
              <a:solidFill>
                <a:schemeClr val="accent1"/>
              </a:solidFill>
              <a:latin typeface="+mn-lt"/>
              <a:ea typeface="+mn-ea"/>
              <a:cs typeface="+mn-ea"/>
              <a:sym typeface="+mn-lt"/>
            </a:endParaRPr>
          </a:p>
        </p:txBody>
      </p:sp>
      <p:cxnSp>
        <p:nvCxnSpPr>
          <p:cNvPr id="92" name="直接连接符 91"/>
          <p:cNvCxnSpPr/>
          <p:nvPr/>
        </p:nvCxnSpPr>
        <p:spPr bwMode="auto">
          <a:xfrm>
            <a:off x="2679900" y="1330821"/>
            <a:ext cx="3927710" cy="0"/>
          </a:xfrm>
          <a:prstGeom prst="line">
            <a:avLst/>
          </a:prstGeom>
          <a:ln w="28575">
            <a:solidFill>
              <a:schemeClr val="accent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3" name="TextBox 92"/>
          <p:cNvSpPr txBox="1"/>
          <p:nvPr/>
        </p:nvSpPr>
        <p:spPr>
          <a:xfrm>
            <a:off x="3136352" y="1192144"/>
            <a:ext cx="2919095" cy="287020"/>
          </a:xfrm>
          <a:prstGeom prst="rect">
            <a:avLst/>
          </a:prstGeom>
          <a:solidFill>
            <a:schemeClr val="accent1"/>
          </a:solidFill>
          <a:ln>
            <a:noFill/>
          </a:ln>
        </p:spPr>
        <p:style>
          <a:lnRef idx="2">
            <a:schemeClr val="accent2"/>
          </a:lnRef>
          <a:fillRef idx="1">
            <a:schemeClr val="lt1"/>
          </a:fillRef>
          <a:effectRef idx="0">
            <a:schemeClr val="accent2"/>
          </a:effectRef>
          <a:fontRef idx="minor">
            <a:schemeClr val="dk1"/>
          </a:fontRef>
        </p:style>
        <p:txBody>
          <a:bodyPr wrap="none" rtlCol="0">
            <a:spAutoFit/>
          </a:bodyPr>
          <a:p>
            <a:r>
              <a:rPr lang="zh-CN" altLang="en-US" sz="1200" b="0" dirty="0" smtClean="0">
                <a:solidFill>
                  <a:schemeClr val="bg1"/>
                </a:solidFill>
                <a:cs typeface="+mn-ea"/>
                <a:sym typeface="+mn-lt"/>
              </a:rPr>
              <a:t>资本逻辑  投资智慧  趋势为王  共赢财富 </a:t>
            </a:r>
            <a:endParaRPr lang="zh-CN" altLang="en-US" sz="1200" b="0" dirty="0">
              <a:solidFill>
                <a:schemeClr val="bg1"/>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9" advTm="0"/>
    </mc:Choice>
    <mc:Fallback>
      <p:transition advTm="0"/>
    </mc:Fallback>
  </mc:AlternateContent>
  <p:timing>
    <p:tnLst>
      <p:par>
        <p:cTn id="1" dur="indefinite" restart="never" nodeType="tmRoot"/>
      </p:par>
    </p:tnLst>
    <p:bldLst>
      <p:bldP spid="91" grpId="0" bldLvl="0" autoUpdateAnimBg="0"/>
      <p:bldP spid="91" grpId="1" bldLvl="0" autoUpdateAnimBg="0"/>
      <p:bldP spid="91" grpId="2" bldLvl="0" autoUpdateAnimBg="0"/>
      <p:bldP spid="91" grpId="3"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gray">
          <a:xfrm>
            <a:off x="2919095" y="1972720"/>
            <a:ext cx="3769995" cy="362813"/>
          </a:xfrm>
          <a:prstGeom prst="roundRect">
            <a:avLst>
              <a:gd name="adj" fmla="val 16667"/>
            </a:avLst>
          </a:prstGeom>
          <a:solidFill>
            <a:schemeClr val="accent1"/>
          </a:solidFill>
          <a:ln w="9525">
            <a:noFill/>
            <a:round/>
          </a:ln>
          <a:effectLst>
            <a:outerShdw dist="107763" dir="2700000" algn="ctr" rotWithShape="0">
              <a:schemeClr val="bg2">
                <a:alpha val="50000"/>
              </a:schemeClr>
            </a:outerShdw>
          </a:effectLst>
        </p:spPr>
        <p:txBody>
          <a:bodyPr wrap="none" anchor="ctr"/>
          <a:p>
            <a:pPr eaLnBrk="1" hangingPunct="1">
              <a:defRPr/>
            </a:pPr>
            <a:endParaRPr lang="zh-CN" altLang="en-US">
              <a:cs typeface="+mn-ea"/>
              <a:sym typeface="+mn-lt"/>
            </a:endParaRPr>
          </a:p>
        </p:txBody>
      </p:sp>
      <p:grpSp>
        <p:nvGrpSpPr>
          <p:cNvPr id="4" name="组合 3"/>
          <p:cNvGrpSpPr/>
          <p:nvPr/>
        </p:nvGrpSpPr>
        <p:grpSpPr>
          <a:xfrm>
            <a:off x="2923540" y="1340485"/>
            <a:ext cx="3769995" cy="469900"/>
            <a:chOff x="2779717" y="1741810"/>
            <a:chExt cx="3952875" cy="466725"/>
          </a:xfrm>
        </p:grpSpPr>
        <p:sp>
          <p:nvSpPr>
            <p:cNvPr id="6157" name="AutoShape 2"/>
            <p:cNvSpPr>
              <a:spLocks noChangeArrowheads="1"/>
            </p:cNvSpPr>
            <p:nvPr/>
          </p:nvSpPr>
          <p:spPr bwMode="gray">
            <a:xfrm>
              <a:off x="2779717" y="1802135"/>
              <a:ext cx="3952875" cy="360362"/>
            </a:xfrm>
            <a:prstGeom prst="roundRect">
              <a:avLst>
                <a:gd name="adj" fmla="val 16667"/>
              </a:avLst>
            </a:prstGeom>
            <a:solidFill>
              <a:schemeClr val="accent1"/>
            </a:solidFill>
            <a:ln w="9525">
              <a:noFill/>
              <a:round/>
            </a:ln>
            <a:effectLst>
              <a:outerShdw dist="107763" dir="2700000" algn="ctr" rotWithShape="0">
                <a:schemeClr val="bg2">
                  <a:alpha val="50000"/>
                </a:schemeClr>
              </a:outerShdw>
            </a:effectLst>
          </p:spPr>
          <p:txBody>
            <a:bodyPr wrap="none" anchor="ctr"/>
            <a:lstStyle/>
            <a:p>
              <a:pPr eaLnBrk="1" hangingPunct="1">
                <a:defRPr/>
              </a:pPr>
              <a:endParaRPr lang="zh-CN" altLang="en-US">
                <a:cs typeface="+mn-ea"/>
                <a:sym typeface="+mn-lt"/>
              </a:endParaRPr>
            </a:p>
          </p:txBody>
        </p:sp>
        <p:sp>
          <p:nvSpPr>
            <p:cNvPr id="55" name="AutoShape 7"/>
            <p:cNvSpPr>
              <a:spLocks noChangeArrowheads="1"/>
            </p:cNvSpPr>
            <p:nvPr/>
          </p:nvSpPr>
          <p:spPr bwMode="gray">
            <a:xfrm>
              <a:off x="3059832" y="1741810"/>
              <a:ext cx="3352800" cy="466725"/>
            </a:xfrm>
            <a:prstGeom prst="roundRect">
              <a:avLst>
                <a:gd name="adj" fmla="val 16667"/>
              </a:avLst>
            </a:prstGeom>
            <a:noFill/>
            <a:ln w="38100">
              <a:noFill/>
              <a:round/>
            </a:ln>
          </p:spPr>
          <p:txBody>
            <a:bodyPr wrap="none" anchor="ctr"/>
            <a:lstStyle/>
            <a:p>
              <a:pPr algn="dist" latinLnBrk="1">
                <a:defRPr/>
              </a:pPr>
              <a:r>
                <a:rPr lang="zh-CN" altLang="en-US" sz="1600" b="1">
                  <a:solidFill>
                    <a:schemeClr val="bg1"/>
                  </a:solidFill>
                  <a:sym typeface="+mn-ea"/>
                </a:rPr>
                <a:t>均线与主力短期操盘的关系</a:t>
              </a:r>
              <a:endParaRPr kumimoji="1" lang="en-US" altLang="zh-CN" sz="1600" b="1" spc="300" dirty="0">
                <a:solidFill>
                  <a:schemeClr val="bg1"/>
                </a:solidFill>
                <a:effectLst/>
                <a:latin typeface="宋体" panose="02010600030101010101" pitchFamily="2" charset="-122"/>
                <a:cs typeface="+mn-ea"/>
                <a:sym typeface="+mn-ea"/>
              </a:endParaRPr>
            </a:p>
          </p:txBody>
        </p:sp>
      </p:grpSp>
      <p:sp>
        <p:nvSpPr>
          <p:cNvPr id="6159" name="AutoShape 11"/>
          <p:cNvSpPr>
            <a:spLocks noChangeArrowheads="1"/>
          </p:cNvSpPr>
          <p:nvPr/>
        </p:nvSpPr>
        <p:spPr bwMode="gray">
          <a:xfrm>
            <a:off x="2411730" y="1348740"/>
            <a:ext cx="507365" cy="408940"/>
          </a:xfrm>
          <a:prstGeom prst="hexagon">
            <a:avLst>
              <a:gd name="adj" fmla="val 28571"/>
              <a:gd name="vf" fmla="val 115470"/>
            </a:avLst>
          </a:prstGeom>
          <a:solidFill>
            <a:schemeClr val="accent2"/>
          </a:solidFill>
          <a:ln w="28575">
            <a:solidFill>
              <a:schemeClr val="bg1"/>
            </a:solidFill>
            <a:miter lim="800000"/>
          </a:ln>
          <a:effectLst>
            <a:outerShdw dist="63500" dir="2212194" algn="ctr" rotWithShape="0">
              <a:schemeClr val="tx1">
                <a:alpha val="50000"/>
              </a:schemeClr>
            </a:outerShdw>
          </a:effectLst>
        </p:spPr>
        <p:txBody>
          <a:bodyPr wrap="none"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9pPr>
          </a:lstStyle>
          <a:p>
            <a:pPr algn="ctr"/>
            <a:r>
              <a:rPr lang="en-US" altLang="ko-KR" sz="2000">
                <a:solidFill>
                  <a:schemeClr val="bg1"/>
                </a:solidFill>
                <a:latin typeface="Impact" panose="020B0806030902050204" pitchFamily="34" charset="0"/>
                <a:ea typeface="+mn-ea"/>
                <a:cs typeface="+mn-ea"/>
                <a:sym typeface="+mn-lt"/>
              </a:rPr>
              <a:t>1</a:t>
            </a:r>
            <a:endParaRPr lang="en-US" altLang="ko-KR" sz="2000">
              <a:solidFill>
                <a:schemeClr val="bg1"/>
              </a:solidFill>
              <a:latin typeface="Impact" panose="020B0806030902050204" pitchFamily="34" charset="0"/>
              <a:ea typeface="+mn-ea"/>
              <a:cs typeface="+mn-ea"/>
              <a:sym typeface="+mn-lt"/>
            </a:endParaRPr>
          </a:p>
        </p:txBody>
      </p:sp>
      <p:sp>
        <p:nvSpPr>
          <p:cNvPr id="17" name="AutoShape 7"/>
          <p:cNvSpPr>
            <a:spLocks noChangeArrowheads="1"/>
          </p:cNvSpPr>
          <p:nvPr/>
        </p:nvSpPr>
        <p:spPr bwMode="gray">
          <a:xfrm>
            <a:off x="3190875" y="1937385"/>
            <a:ext cx="3197860" cy="469900"/>
          </a:xfrm>
          <a:prstGeom prst="roundRect">
            <a:avLst>
              <a:gd name="adj" fmla="val 16667"/>
            </a:avLst>
          </a:prstGeom>
          <a:noFill/>
          <a:ln w="38100">
            <a:noFill/>
            <a:round/>
          </a:ln>
        </p:spPr>
        <p:txBody>
          <a:bodyPr wrap="none" anchor="ctr"/>
          <a:lstStyle/>
          <a:p>
            <a:pPr algn="ctr" latinLnBrk="1">
              <a:defRPr/>
            </a:pPr>
            <a:r>
              <a:rPr kumimoji="1" lang="en-US" altLang="zh-CN" sz="1600" b="1" spc="300" dirty="0">
                <a:solidFill>
                  <a:schemeClr val="bg1"/>
                </a:solidFill>
                <a:effectLst/>
                <a:latin typeface="宋体" panose="02010600030101010101" pitchFamily="2" charset="-122"/>
                <a:cs typeface="+mn-ea"/>
                <a:sym typeface="+mn-ea"/>
              </a:rPr>
              <a:t> </a:t>
            </a:r>
            <a:endParaRPr kumimoji="1" lang="en-US" altLang="zh-CN" sz="1600" b="1" spc="300" dirty="0">
              <a:solidFill>
                <a:schemeClr val="bg1"/>
              </a:solidFill>
              <a:effectLst/>
              <a:latin typeface="宋体" panose="02010600030101010101" pitchFamily="2" charset="-122"/>
              <a:cs typeface="+mn-ea"/>
              <a:sym typeface="+mn-ea"/>
            </a:endParaRPr>
          </a:p>
        </p:txBody>
      </p:sp>
      <p:sp>
        <p:nvSpPr>
          <p:cNvPr id="2" name="标题 1"/>
          <p:cNvSpPr/>
          <p:nvPr>
            <p:ph type="title"/>
          </p:nvPr>
        </p:nvSpPr>
        <p:spPr/>
        <p:txBody>
          <a:bodyPr/>
          <a:p>
            <a:endParaRPr lang="zh-CN" altLang="en-US"/>
          </a:p>
        </p:txBody>
      </p:sp>
      <p:sp>
        <p:nvSpPr>
          <p:cNvPr id="3" name="AutoShape 11"/>
          <p:cNvSpPr>
            <a:spLocks noChangeArrowheads="1"/>
          </p:cNvSpPr>
          <p:nvPr/>
        </p:nvSpPr>
        <p:spPr bwMode="gray">
          <a:xfrm>
            <a:off x="2416175" y="1926590"/>
            <a:ext cx="507365" cy="408940"/>
          </a:xfrm>
          <a:prstGeom prst="hexagon">
            <a:avLst>
              <a:gd name="adj" fmla="val 28571"/>
              <a:gd name="vf" fmla="val 115470"/>
            </a:avLst>
          </a:prstGeom>
          <a:solidFill>
            <a:schemeClr val="accent2"/>
          </a:solidFill>
          <a:ln w="28575">
            <a:solidFill>
              <a:schemeClr val="bg1"/>
            </a:solidFill>
            <a:miter lim="800000"/>
          </a:ln>
          <a:effectLst>
            <a:outerShdw dist="63500" dir="2212194" algn="ctr" rotWithShape="0">
              <a:schemeClr val="tx1">
                <a:alpha val="50000"/>
              </a:schemeClr>
            </a:outerShdw>
          </a:effectLst>
        </p:spPr>
        <p:txBody>
          <a:bodyPr wrap="none" anchor="ctr"/>
          <a:lstStyle>
            <a:lvl1pPr>
              <a:defRPr>
                <a:solidFill>
                  <a:schemeClr val="tx1"/>
                </a:solidFill>
                <a:latin typeface="Calibri" panose="020F0502020204030204" charset="0"/>
                <a:ea typeface="微软雅黑" panose="020B0503020204020204" charset="-122"/>
              </a:defRPr>
            </a:lvl1pPr>
            <a:lvl2pPr marL="742950" indent="-285750">
              <a:defRPr>
                <a:solidFill>
                  <a:schemeClr val="tx1"/>
                </a:solidFill>
                <a:latin typeface="Calibri" panose="020F0502020204030204" charset="0"/>
                <a:ea typeface="微软雅黑" panose="020B0503020204020204" charset="-122"/>
              </a:defRPr>
            </a:lvl2pPr>
            <a:lvl3pPr marL="1143000" indent="-228600">
              <a:defRPr>
                <a:solidFill>
                  <a:schemeClr val="tx1"/>
                </a:solidFill>
                <a:latin typeface="Calibri" panose="020F0502020204030204" charset="0"/>
                <a:ea typeface="微软雅黑" panose="020B0503020204020204" charset="-122"/>
              </a:defRPr>
            </a:lvl3pPr>
            <a:lvl4pPr marL="1600200" indent="-228600">
              <a:defRPr>
                <a:solidFill>
                  <a:schemeClr val="tx1"/>
                </a:solidFill>
                <a:latin typeface="Calibri" panose="020F0502020204030204" charset="0"/>
                <a:ea typeface="微软雅黑" panose="020B0503020204020204" charset="-122"/>
              </a:defRPr>
            </a:lvl4pPr>
            <a:lvl5pPr marL="2057400" indent="-228600">
              <a:defRPr>
                <a:solidFill>
                  <a:schemeClr val="tx1"/>
                </a:solidFill>
                <a:latin typeface="Calibri" panose="020F050202020403020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Calibri" panose="020F0502020204030204" charset="0"/>
                <a:ea typeface="微软雅黑" panose="020B0503020204020204" charset="-122"/>
              </a:defRPr>
            </a:lvl9pPr>
          </a:lstStyle>
          <a:p>
            <a:pPr algn="ctr"/>
            <a:r>
              <a:rPr lang="en-US" altLang="ko-KR" sz="2000">
                <a:solidFill>
                  <a:schemeClr val="bg1"/>
                </a:solidFill>
                <a:latin typeface="Impact" panose="020B0806030902050204" pitchFamily="34" charset="0"/>
                <a:ea typeface="+mn-ea"/>
                <a:cs typeface="+mn-ea"/>
                <a:sym typeface="+mn-lt"/>
              </a:rPr>
              <a:t>2</a:t>
            </a:r>
            <a:endParaRPr lang="en-US" altLang="ko-KR" sz="2000">
              <a:solidFill>
                <a:schemeClr val="bg1"/>
              </a:solidFill>
              <a:latin typeface="Impact" panose="020B0806030902050204" pitchFamily="34" charset="0"/>
              <a:ea typeface="+mn-ea"/>
              <a:cs typeface="+mn-ea"/>
              <a:sym typeface="+mn-lt"/>
            </a:endParaRPr>
          </a:p>
        </p:txBody>
      </p:sp>
      <p:sp>
        <p:nvSpPr>
          <p:cNvPr id="6" name="AutoShape 7"/>
          <p:cNvSpPr>
            <a:spLocks noChangeArrowheads="1"/>
          </p:cNvSpPr>
          <p:nvPr/>
        </p:nvSpPr>
        <p:spPr bwMode="gray">
          <a:xfrm>
            <a:off x="3142435" y="1896110"/>
            <a:ext cx="3197683" cy="469900"/>
          </a:xfrm>
          <a:prstGeom prst="roundRect">
            <a:avLst>
              <a:gd name="adj" fmla="val 16667"/>
            </a:avLst>
          </a:prstGeom>
          <a:noFill/>
          <a:ln w="38100">
            <a:noFill/>
            <a:round/>
          </a:ln>
        </p:spPr>
        <p:txBody>
          <a:bodyPr wrap="none" anchor="ctr"/>
          <a:p>
            <a:pPr algn="dist" latinLnBrk="1">
              <a:defRPr/>
            </a:pPr>
            <a:r>
              <a:rPr lang="zh-CN" altLang="en-US" sz="1600" b="1">
                <a:solidFill>
                  <a:schemeClr val="bg1"/>
                </a:solidFill>
                <a:sym typeface="+mn-ea"/>
              </a:rPr>
              <a:t>均线与主力中期操盘的关系</a:t>
            </a:r>
            <a:endParaRPr kumimoji="1" lang="en-US" altLang="zh-CN" sz="1600" b="1" spc="300" dirty="0">
              <a:solidFill>
                <a:schemeClr val="bg1"/>
              </a:solidFill>
              <a:effectLst/>
              <a:latin typeface="宋体" panose="02010600030101010101" pitchFamily="2" charset="-122"/>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p14:dur="9" advTm="0"/>
    </mc:Choice>
    <mc:Fallback>
      <p:transition advTm="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文本占位符 2"/>
          <p:cNvSpPr>
            <a:spLocks noGrp="1"/>
          </p:cNvSpPr>
          <p:nvPr>
            <p:ph type="body" idx="13"/>
          </p:nvPr>
        </p:nvSpPr>
        <p:spPr/>
        <p:txBody>
          <a:bodyPr/>
          <a:p>
            <a:r>
              <a:rPr lang="zh-CN" altLang="en-US"/>
              <a:t>均线的背后核心就是趋势，主力大资金的参与会做好各种各样的形态，无论形态做成如何？最终是要形成上涨趋势才能获利。而均线就是主力在交易过程中制订交易的重要标准之一，唯有让你看的懂你才跟得上。而主力形成上涨趋势，均线自然也走好构成。</a:t>
            </a:r>
            <a:endParaRPr lang="zh-CN" altLang="en-US"/>
          </a:p>
          <a:p>
            <a:r>
              <a:rPr lang="zh-CN" altLang="en-US"/>
              <a:t>均线是其表象，重点是我们如何通过观察均线量价的关系思考主力背后的做盘逻辑？</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文本占位符 2"/>
          <p:cNvSpPr>
            <a:spLocks noGrp="1"/>
          </p:cNvSpPr>
          <p:nvPr>
            <p:ph type="body" idx="13"/>
          </p:nvPr>
        </p:nvSpPr>
        <p:spPr/>
        <p:txBody>
          <a:bodyPr/>
          <a:p>
            <a:r>
              <a:rPr lang="zh-CN" altLang="en-US"/>
              <a:t>在龙泽交易天机的均线系统中有四根均线：</a:t>
            </a:r>
            <a:endParaRPr lang="zh-CN" altLang="en-US"/>
          </a:p>
          <a:p>
            <a:pPr marL="0" indent="0">
              <a:buNone/>
            </a:pPr>
            <a:r>
              <a:rPr lang="en-US" altLang="zh-CN"/>
              <a:t>      5</a:t>
            </a:r>
            <a:r>
              <a:rPr lang="zh-CN" altLang="en-US"/>
              <a:t>日均价线</a:t>
            </a:r>
            <a:r>
              <a:rPr lang="en-US" altLang="zh-CN"/>
              <a:t>——</a:t>
            </a:r>
            <a:r>
              <a:rPr lang="zh-CN" altLang="en-US"/>
              <a:t>攻击线</a:t>
            </a:r>
            <a:endParaRPr lang="zh-CN" altLang="en-US"/>
          </a:p>
          <a:p>
            <a:pPr marL="0" indent="0">
              <a:buNone/>
            </a:pPr>
            <a:r>
              <a:rPr lang="en-US" altLang="zh-CN"/>
              <a:t>     10</a:t>
            </a:r>
            <a:r>
              <a:rPr lang="zh-CN" altLang="en-US"/>
              <a:t>日均价线</a:t>
            </a:r>
            <a:r>
              <a:rPr lang="en-US" altLang="zh-CN"/>
              <a:t>——</a:t>
            </a:r>
            <a:r>
              <a:rPr lang="zh-CN" altLang="en-US"/>
              <a:t>操盘线                短期趋势</a:t>
            </a:r>
            <a:endParaRPr lang="zh-CN" altLang="en-US"/>
          </a:p>
          <a:p>
            <a:pPr marL="0" indent="0">
              <a:buNone/>
            </a:pPr>
            <a:r>
              <a:rPr lang="en-US" altLang="zh-CN"/>
              <a:t>     30</a:t>
            </a:r>
            <a:r>
              <a:rPr lang="zh-CN" altLang="en-US"/>
              <a:t>日均价线</a:t>
            </a:r>
            <a:r>
              <a:rPr lang="en-US" altLang="zh-CN"/>
              <a:t>——</a:t>
            </a:r>
            <a:r>
              <a:rPr lang="zh-CN" altLang="en-US"/>
              <a:t>生命线</a:t>
            </a:r>
            <a:endParaRPr lang="zh-CN" altLang="en-US"/>
          </a:p>
          <a:p>
            <a:pPr marL="0" indent="0">
              <a:buNone/>
            </a:pPr>
            <a:r>
              <a:rPr lang="en-US" altLang="zh-CN"/>
              <a:t>     60</a:t>
            </a:r>
            <a:r>
              <a:rPr lang="zh-CN" altLang="en-US"/>
              <a:t>日均价线</a:t>
            </a:r>
            <a:r>
              <a:rPr lang="en-US" altLang="zh-CN"/>
              <a:t>——</a:t>
            </a:r>
            <a:r>
              <a:rPr lang="zh-CN" altLang="en-US"/>
              <a:t>决策线               中期趋势</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文本占位符 2"/>
          <p:cNvSpPr>
            <a:spLocks noGrp="1"/>
          </p:cNvSpPr>
          <p:nvPr>
            <p:ph type="body" idx="13"/>
          </p:nvPr>
        </p:nvSpPr>
        <p:spPr/>
        <p:txBody>
          <a:bodyPr/>
          <a:p>
            <a:r>
              <a:rPr lang="zh-CN" altLang="en-US"/>
              <a:t>三、生命线</a:t>
            </a:r>
            <a:endParaRPr lang="zh-CN" altLang="en-US"/>
          </a:p>
          <a:p>
            <a:r>
              <a:rPr lang="zh-CN" altLang="en-US"/>
              <a:t>生命线对应的周期比攻击线和操盘线都长，在实盘操作的过程中生命线更大的作用是选股和判断中期的波段趋势。</a:t>
            </a:r>
            <a:endParaRPr lang="zh-CN" altLang="en-US"/>
          </a:p>
          <a:p>
            <a:r>
              <a:rPr lang="zh-CN" altLang="en-US"/>
              <a:t>四、决策线</a:t>
            </a:r>
            <a:endParaRPr lang="zh-CN" altLang="en-US"/>
          </a:p>
          <a:p>
            <a:r>
              <a:rPr lang="zh-CN" altLang="en-US"/>
              <a:t>决策线也可以称为多空分水岭，只要股价没有站上决策线是很难走出大行情的。</a:t>
            </a:r>
            <a:endParaRPr lang="zh-CN" altLang="en-US"/>
          </a:p>
          <a:p>
            <a:endParaRPr lang="zh-CN" altLang="en-US"/>
          </a:p>
          <a:p>
            <a:pPr marL="0" indent="0">
              <a:buNone/>
            </a:pPr>
            <a:r>
              <a:rPr lang="zh-CN" altLang="en-US"/>
              <a:t> 我们重点研究的是：如何扭转生命线和决策线？个股</a:t>
            </a:r>
            <a:r>
              <a:rPr lang="en-US" altLang="zh-CN"/>
              <a:t>K</a:t>
            </a:r>
            <a:r>
              <a:rPr lang="zh-CN" altLang="en-US"/>
              <a:t>线与攻击线、操盘线、生命线、决策线的位置和角度、力度</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文本占位符 2"/>
          <p:cNvSpPr>
            <a:spLocks noGrp="1"/>
          </p:cNvSpPr>
          <p:nvPr>
            <p:ph type="body" idx="13"/>
          </p:nvPr>
        </p:nvSpPr>
        <p:spPr/>
        <p:txBody>
          <a:bodyPr/>
          <a:p>
            <a:endParaRPr lang="zh-CN" altLang="en-US"/>
          </a:p>
        </p:txBody>
      </p:sp>
      <p:pic>
        <p:nvPicPr>
          <p:cNvPr id="4" name="图片 3"/>
          <p:cNvPicPr>
            <a:picLocks noChangeAspect="1"/>
          </p:cNvPicPr>
          <p:nvPr/>
        </p:nvPicPr>
        <p:blipFill>
          <a:blip r:embed="rId1"/>
          <a:stretch>
            <a:fillRect/>
          </a:stretch>
        </p:blipFill>
        <p:spPr>
          <a:xfrm>
            <a:off x="-11430" y="527050"/>
            <a:ext cx="9125585" cy="4194810"/>
          </a:xfrm>
          <a:prstGeom prst="rect">
            <a:avLst/>
          </a:prstGeom>
        </p:spPr>
      </p:pic>
      <p:pic>
        <p:nvPicPr>
          <p:cNvPr id="5" name="图片 4"/>
          <p:cNvPicPr>
            <a:picLocks noChangeAspect="1"/>
          </p:cNvPicPr>
          <p:nvPr/>
        </p:nvPicPr>
        <p:blipFill>
          <a:blip r:embed="rId2"/>
          <a:stretch>
            <a:fillRect/>
          </a:stretch>
        </p:blipFill>
        <p:spPr>
          <a:xfrm>
            <a:off x="3649345" y="1696085"/>
            <a:ext cx="1804035" cy="623570"/>
          </a:xfrm>
          <a:prstGeom prst="rect">
            <a:avLst/>
          </a:prstGeom>
        </p:spPr>
      </p:pic>
      <p:pic>
        <p:nvPicPr>
          <p:cNvPr id="6" name="图片 5"/>
          <p:cNvPicPr>
            <a:picLocks noChangeAspect="1"/>
          </p:cNvPicPr>
          <p:nvPr/>
        </p:nvPicPr>
        <p:blipFill>
          <a:blip r:embed="rId3"/>
          <a:stretch>
            <a:fillRect/>
          </a:stretch>
        </p:blipFill>
        <p:spPr>
          <a:xfrm>
            <a:off x="6015355" y="2563495"/>
            <a:ext cx="1968500" cy="527050"/>
          </a:xfrm>
          <a:prstGeom prst="rect">
            <a:avLst/>
          </a:prstGeom>
        </p:spPr>
      </p:pic>
      <p:pic>
        <p:nvPicPr>
          <p:cNvPr id="7" name="图片 6"/>
          <p:cNvPicPr>
            <a:picLocks noChangeAspect="1"/>
          </p:cNvPicPr>
          <p:nvPr/>
        </p:nvPicPr>
        <p:blipFill>
          <a:blip r:embed="rId4"/>
          <a:stretch>
            <a:fillRect/>
          </a:stretch>
        </p:blipFill>
        <p:spPr>
          <a:xfrm>
            <a:off x="6473190" y="1026795"/>
            <a:ext cx="1664970" cy="57086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文本占位符 2"/>
          <p:cNvSpPr>
            <a:spLocks noGrp="1"/>
          </p:cNvSpPr>
          <p:nvPr>
            <p:ph type="body" idx="13"/>
          </p:nvPr>
        </p:nvSpPr>
        <p:spPr/>
        <p:txBody>
          <a:bodyPr/>
          <a:p>
            <a:endParaRPr lang="zh-CN" altLang="en-US"/>
          </a:p>
        </p:txBody>
      </p:sp>
      <p:pic>
        <p:nvPicPr>
          <p:cNvPr id="4" name="图片 3"/>
          <p:cNvPicPr>
            <a:picLocks noChangeAspect="1"/>
          </p:cNvPicPr>
          <p:nvPr/>
        </p:nvPicPr>
        <p:blipFill>
          <a:blip r:embed="rId1"/>
          <a:stretch>
            <a:fillRect/>
          </a:stretch>
        </p:blipFill>
        <p:spPr>
          <a:xfrm>
            <a:off x="-1270" y="521335"/>
            <a:ext cx="9133205" cy="4174490"/>
          </a:xfrm>
          <a:prstGeom prst="rect">
            <a:avLst/>
          </a:prstGeom>
        </p:spPr>
      </p:pic>
      <p:pic>
        <p:nvPicPr>
          <p:cNvPr id="5" name="图片 4"/>
          <p:cNvPicPr>
            <a:picLocks noChangeAspect="1"/>
          </p:cNvPicPr>
          <p:nvPr/>
        </p:nvPicPr>
        <p:blipFill>
          <a:blip r:embed="rId2"/>
          <a:stretch>
            <a:fillRect/>
          </a:stretch>
        </p:blipFill>
        <p:spPr>
          <a:xfrm>
            <a:off x="2748280" y="1217930"/>
            <a:ext cx="2455545" cy="582295"/>
          </a:xfrm>
          <a:prstGeom prst="rect">
            <a:avLst/>
          </a:prstGeom>
        </p:spPr>
      </p:pic>
      <p:pic>
        <p:nvPicPr>
          <p:cNvPr id="6" name="图片 5"/>
          <p:cNvPicPr>
            <a:picLocks noChangeAspect="1"/>
          </p:cNvPicPr>
          <p:nvPr/>
        </p:nvPicPr>
        <p:blipFill>
          <a:blip r:embed="rId3"/>
          <a:stretch>
            <a:fillRect/>
          </a:stretch>
        </p:blipFill>
        <p:spPr>
          <a:xfrm>
            <a:off x="5751195" y="1348740"/>
            <a:ext cx="2468880" cy="56769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文本占位符 2"/>
          <p:cNvSpPr>
            <a:spLocks noGrp="1"/>
          </p:cNvSpPr>
          <p:nvPr>
            <p:ph type="body" idx="13"/>
          </p:nvPr>
        </p:nvSpPr>
        <p:spPr/>
        <p:txBody>
          <a:bodyPr/>
          <a:p>
            <a:endParaRPr lang="zh-CN" altLang="en-US"/>
          </a:p>
        </p:txBody>
      </p:sp>
      <p:pic>
        <p:nvPicPr>
          <p:cNvPr id="4" name="图片 3"/>
          <p:cNvPicPr>
            <a:picLocks noChangeAspect="1"/>
          </p:cNvPicPr>
          <p:nvPr/>
        </p:nvPicPr>
        <p:blipFill>
          <a:blip r:embed="rId1"/>
          <a:stretch>
            <a:fillRect/>
          </a:stretch>
        </p:blipFill>
        <p:spPr>
          <a:xfrm>
            <a:off x="32385" y="530860"/>
            <a:ext cx="9077325" cy="4165600"/>
          </a:xfrm>
          <a:prstGeom prst="rect">
            <a:avLst/>
          </a:prstGeom>
        </p:spPr>
      </p:pic>
      <p:pic>
        <p:nvPicPr>
          <p:cNvPr id="5" name="图片 4"/>
          <p:cNvPicPr>
            <a:picLocks noChangeAspect="1"/>
          </p:cNvPicPr>
          <p:nvPr/>
        </p:nvPicPr>
        <p:blipFill>
          <a:blip r:embed="rId2"/>
          <a:stretch>
            <a:fillRect/>
          </a:stretch>
        </p:blipFill>
        <p:spPr>
          <a:xfrm>
            <a:off x="3287395" y="1346835"/>
            <a:ext cx="2559050" cy="600075"/>
          </a:xfrm>
          <a:prstGeom prst="rect">
            <a:avLst/>
          </a:prstGeom>
        </p:spPr>
      </p:pic>
      <p:pic>
        <p:nvPicPr>
          <p:cNvPr id="6" name="图片 5"/>
          <p:cNvPicPr>
            <a:picLocks noChangeAspect="1"/>
          </p:cNvPicPr>
          <p:nvPr/>
        </p:nvPicPr>
        <p:blipFill>
          <a:blip r:embed="rId3"/>
          <a:stretch>
            <a:fillRect/>
          </a:stretch>
        </p:blipFill>
        <p:spPr>
          <a:xfrm>
            <a:off x="6197600" y="1837690"/>
            <a:ext cx="2469515" cy="59817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olidFill>
                  <a:schemeClr val="accent1"/>
                </a:solidFill>
                <a:effectLst>
                  <a:outerShdw blurRad="38100" dist="25400" dir="5400000" algn="ctr" rotWithShape="0">
                    <a:srgbClr val="6E747A">
                      <a:alpha val="43000"/>
                    </a:srgbClr>
                  </a:outerShdw>
                </a:effectLst>
                <a:sym typeface="+mn-ea"/>
              </a:rPr>
              <a:t>均线与主力中期操盘的关系</a:t>
            </a:r>
            <a:endParaRPr lang="zh-CN" altLang="en-US">
              <a:solidFill>
                <a:schemeClr val="accent1"/>
              </a:solidFill>
              <a:effectLst>
                <a:outerShdw blurRad="38100" dist="25400" dir="5400000" algn="ctr" rotWithShape="0">
                  <a:srgbClr val="6E747A">
                    <a:alpha val="43000"/>
                  </a:srgbClr>
                </a:outerShdw>
              </a:effectLst>
              <a:sym typeface="+mn-ea"/>
            </a:endParaRPr>
          </a:p>
        </p:txBody>
      </p:sp>
      <p:sp>
        <p:nvSpPr>
          <p:cNvPr id="3" name="文本占位符 2"/>
          <p:cNvSpPr>
            <a:spLocks noGrp="1"/>
          </p:cNvSpPr>
          <p:nvPr>
            <p:ph type="body" idx="13"/>
          </p:nvPr>
        </p:nvSpPr>
        <p:spPr/>
        <p:txBody>
          <a:bodyPr/>
          <a:p>
            <a:r>
              <a:rPr lang="zh-CN" altLang="en-US"/>
              <a:t>要点总结：</a:t>
            </a:r>
            <a:endParaRPr lang="zh-CN" altLang="en-US"/>
          </a:p>
          <a:p>
            <a:r>
              <a:rPr lang="en-US" altLang="zh-CN"/>
              <a:t>1</a:t>
            </a:r>
            <a:r>
              <a:rPr lang="zh-CN" altLang="en-US"/>
              <a:t>、股价只有波段放量上涨站上</a:t>
            </a:r>
            <a:r>
              <a:rPr lang="en-US" altLang="zh-CN"/>
              <a:t>30</a:t>
            </a:r>
            <a:r>
              <a:rPr lang="zh-CN" altLang="en-US"/>
              <a:t>天和</a:t>
            </a:r>
            <a:r>
              <a:rPr lang="en-US" altLang="zh-CN"/>
              <a:t>60</a:t>
            </a:r>
            <a:r>
              <a:rPr lang="zh-CN" altLang="en-US"/>
              <a:t>天线，并带动</a:t>
            </a:r>
            <a:r>
              <a:rPr lang="en-US" altLang="zh-CN"/>
              <a:t>30</a:t>
            </a:r>
            <a:r>
              <a:rPr lang="zh-CN" altLang="en-US"/>
              <a:t>天和</a:t>
            </a:r>
            <a:r>
              <a:rPr lang="en-US" altLang="zh-CN"/>
              <a:t>60</a:t>
            </a:r>
            <a:r>
              <a:rPr lang="zh-CN" altLang="en-US"/>
              <a:t>天拐头向上，随后波段回调</a:t>
            </a:r>
            <a:r>
              <a:rPr lang="en-US" altLang="zh-CN"/>
              <a:t>60</a:t>
            </a:r>
            <a:r>
              <a:rPr lang="zh-CN" altLang="en-US"/>
              <a:t>天线，出现放倍量阳线修复，才具备产生中期波段的机会。</a:t>
            </a:r>
            <a:endParaRPr lang="zh-CN" altLang="en-US"/>
          </a:p>
          <a:p>
            <a:r>
              <a:rPr lang="en-US" altLang="zh-CN"/>
              <a:t>2</a:t>
            </a:r>
            <a:r>
              <a:rPr lang="zh-CN" altLang="en-US"/>
              <a:t>、出现修复性</a:t>
            </a:r>
            <a:r>
              <a:rPr lang="en-US" altLang="zh-CN"/>
              <a:t>K</a:t>
            </a:r>
            <a:r>
              <a:rPr lang="zh-CN" altLang="en-US"/>
              <a:t>线时，最好带动</a:t>
            </a:r>
            <a:r>
              <a:rPr lang="en-US" altLang="zh-CN"/>
              <a:t>5</a:t>
            </a:r>
            <a:r>
              <a:rPr lang="zh-CN" altLang="en-US"/>
              <a:t>天和</a:t>
            </a:r>
            <a:r>
              <a:rPr lang="en-US" altLang="zh-CN"/>
              <a:t>10</a:t>
            </a:r>
            <a:r>
              <a:rPr lang="zh-CN" altLang="en-US"/>
              <a:t>天线是金叉向上。</a:t>
            </a:r>
            <a:endParaRPr lang="zh-CN" altLang="en-US"/>
          </a:p>
          <a:p>
            <a:r>
              <a:rPr lang="en-US" altLang="zh-CN"/>
              <a:t>3</a:t>
            </a:r>
            <a:r>
              <a:rPr lang="zh-CN" altLang="en-US"/>
              <a:t>、突破底部后，要求股价沿着</a:t>
            </a:r>
            <a:r>
              <a:rPr lang="en-US" altLang="zh-CN"/>
              <a:t>5</a:t>
            </a:r>
            <a:r>
              <a:rPr lang="zh-CN" altLang="en-US"/>
              <a:t>天线运行，若再次出现一根在</a:t>
            </a:r>
            <a:r>
              <a:rPr lang="en-US" altLang="zh-CN"/>
              <a:t>5</a:t>
            </a:r>
            <a:r>
              <a:rPr lang="zh-CN" altLang="en-US"/>
              <a:t>天线和</a:t>
            </a:r>
            <a:r>
              <a:rPr lang="en-US" altLang="zh-CN"/>
              <a:t>10</a:t>
            </a:r>
            <a:r>
              <a:rPr lang="zh-CN" altLang="en-US"/>
              <a:t>天线上方的倍量阳线，此倍量阳线大于带动</a:t>
            </a:r>
            <a:r>
              <a:rPr lang="en-US" altLang="zh-CN"/>
              <a:t>5</a:t>
            </a:r>
            <a:r>
              <a:rPr lang="zh-CN" altLang="en-US"/>
              <a:t>天和</a:t>
            </a:r>
            <a:r>
              <a:rPr lang="en-US" altLang="zh-CN"/>
              <a:t>10</a:t>
            </a:r>
            <a:r>
              <a:rPr lang="zh-CN" altLang="en-US"/>
              <a:t>天均线的量，后量超前量。则进入加速上涨。</a:t>
            </a:r>
            <a:endParaRPr lang="zh-CN" altLang="en-US"/>
          </a:p>
          <a:p>
            <a:r>
              <a:rPr lang="en-US" altLang="zh-CN"/>
              <a:t>4</a:t>
            </a:r>
            <a:r>
              <a:rPr lang="zh-CN" altLang="en-US"/>
              <a:t>、上涨高位，一旦跌破</a:t>
            </a:r>
            <a:r>
              <a:rPr lang="en-US" altLang="zh-CN"/>
              <a:t>10</a:t>
            </a:r>
            <a:r>
              <a:rPr lang="zh-CN" altLang="en-US"/>
              <a:t>天操盘线，卖出。</a:t>
            </a:r>
            <a:endParaRPr lang="zh-CN" altLang="en-US"/>
          </a:p>
        </p:txBody>
      </p:sp>
    </p:spTree>
  </p:cSld>
  <p:clrMapOvr>
    <a:masterClrMapping/>
  </p:clrMapOvr>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464646"/>
      </a:dk2>
      <a:lt2>
        <a:srgbClr val="DEF5FA"/>
      </a:lt2>
      <a:accent1>
        <a:srgbClr val="CA0915"/>
      </a:accent1>
      <a:accent2>
        <a:srgbClr val="FF8421"/>
      </a:accent2>
      <a:accent3>
        <a:srgbClr val="FFC000"/>
      </a:accent3>
      <a:accent4>
        <a:srgbClr val="0070C0"/>
      </a:accent4>
      <a:accent5>
        <a:srgbClr val="0F5666"/>
      </a:accent5>
      <a:accent6>
        <a:srgbClr val="542378"/>
      </a:accent6>
      <a:hlink>
        <a:srgbClr val="FF8119"/>
      </a:hlink>
      <a:folHlink>
        <a:srgbClr val="44B9E8"/>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731</Words>
  <Application>WPS 演示</Application>
  <PresentationFormat>全屏显示(16:9)</PresentationFormat>
  <Paragraphs>44</Paragraphs>
  <Slides>10</Slides>
  <Notes>52</Notes>
  <HiddenSlides>0</HiddenSlides>
  <MMClips>1</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宋体</vt:lpstr>
      <vt:lpstr>Wingdings</vt:lpstr>
      <vt:lpstr>微软雅黑</vt:lpstr>
      <vt:lpstr>楷体</vt:lpstr>
      <vt:lpstr>Wingdings</vt:lpstr>
      <vt:lpstr>Calibri</vt:lpstr>
      <vt:lpstr>Impact</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均线与主力中期操盘的关系</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airxi2001</dc:creator>
  <cp:lastModifiedBy>大概来自魔仙堡</cp:lastModifiedBy>
  <cp:revision>434</cp:revision>
  <dcterms:created xsi:type="dcterms:W3CDTF">2015-12-07T12:33:00Z</dcterms:created>
  <dcterms:modified xsi:type="dcterms:W3CDTF">2019-02-25T06:37:39Z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